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3" r:id="rId1"/>
  </p:sldMasterIdLst>
  <p:notesMasterIdLst>
    <p:notesMasterId r:id="rId13"/>
  </p:notesMasterIdLst>
  <p:handoutMasterIdLst>
    <p:handoutMasterId r:id="rId14"/>
  </p:handoutMasterIdLst>
  <p:sldIdLst>
    <p:sldId id="283" r:id="rId2"/>
    <p:sldId id="265" r:id="rId3"/>
    <p:sldId id="296" r:id="rId4"/>
    <p:sldId id="290" r:id="rId5"/>
    <p:sldId id="267" r:id="rId6"/>
    <p:sldId id="266" r:id="rId7"/>
    <p:sldId id="288" r:id="rId8"/>
    <p:sldId id="291" r:id="rId9"/>
    <p:sldId id="286" r:id="rId10"/>
    <p:sldId id="284" r:id="rId11"/>
    <p:sldId id="285" r:id="rId1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33" autoAdjust="0"/>
    <p:restoredTop sz="92123" autoAdjust="0"/>
  </p:normalViewPr>
  <p:slideViewPr>
    <p:cSldViewPr>
      <p:cViewPr varScale="1">
        <p:scale>
          <a:sx n="58" d="100"/>
          <a:sy n="58" d="100"/>
        </p:scale>
        <p:origin x="60" y="1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/>
          <a:lstStyle>
            <a:lvl1pPr algn="r">
              <a:defRPr sz="1200"/>
            </a:lvl1pPr>
          </a:lstStyle>
          <a:p>
            <a:fld id="{B78EE0B1-C5E6-4F18-9DC0-454E9CC9CDD4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 anchor="b"/>
          <a:lstStyle>
            <a:lvl1pPr algn="r">
              <a:defRPr sz="1200"/>
            </a:lvl1pPr>
          </a:lstStyle>
          <a:p>
            <a:fld id="{C5DED275-8EA2-4652-AB7D-B9D93BF23B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188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6" y="3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608F37DC-6A46-4BAE-95E8-6E9AB2884D03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4" rIns="91427" bIns="457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40" y="4560890"/>
            <a:ext cx="5851525" cy="4319587"/>
          </a:xfrm>
          <a:prstGeom prst="rect">
            <a:avLst/>
          </a:prstGeom>
        </p:spPr>
        <p:txBody>
          <a:bodyPr vert="horz" lIns="91427" tIns="45714" rIns="91427" bIns="457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20190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6" y="9120190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6742C385-258A-4A9D-9A39-56F0089C92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00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2C385-258A-4A9D-9A39-56F0089C92A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7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2C385-258A-4A9D-9A39-56F0089C92A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17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2C385-258A-4A9D-9A39-56F0089C92A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10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2C385-258A-4A9D-9A39-56F0089C92A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706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091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990600"/>
            <a:ext cx="7989752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2" y="2495444"/>
            <a:ext cx="7989752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1F04E5A-14C6-4051-880D-66095039D8F2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794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520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0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75725"/>
            <a:ext cx="1503123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675725"/>
            <a:ext cx="592220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1F04E5A-14C6-4051-880D-66095039D8F2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0"/>
            <a:ext cx="592220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031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6307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904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46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36573"/>
            <a:ext cx="798975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798975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1F04E5A-14C6-4051-880D-66095039D8F2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27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2228002"/>
            <a:ext cx="389952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2228003"/>
            <a:ext cx="390766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9786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28003"/>
            <a:ext cx="359350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2" y="2926051"/>
            <a:ext cx="3899527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8" y="2228003"/>
            <a:ext cx="3601635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3907662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072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78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68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46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5262296"/>
            <a:ext cx="353662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601200"/>
            <a:ext cx="82404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7" y="5262295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1F04E5A-14C6-4051-880D-66095039D8F2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3029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599725"/>
            <a:ext cx="8238706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6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604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687474"/>
            <a:ext cx="7989752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7989752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9327" y="59561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91F04E5A-14C6-4051-880D-66095039D8F2}" type="datetimeFigureOut">
              <a:rPr lang="en-US" smtClean="0"/>
              <a:pPr/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0"/>
            <a:ext cx="48705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8091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8045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4" r:id="rId1"/>
    <p:sldLayoutId id="2147483995" r:id="rId2"/>
    <p:sldLayoutId id="2147483996" r:id="rId3"/>
    <p:sldLayoutId id="2147483997" r:id="rId4"/>
    <p:sldLayoutId id="2147483998" r:id="rId5"/>
    <p:sldLayoutId id="2147483999" r:id="rId6"/>
    <p:sldLayoutId id="2147484000" r:id="rId7"/>
    <p:sldLayoutId id="2147484001" r:id="rId8"/>
    <p:sldLayoutId id="2147484002" r:id="rId9"/>
    <p:sldLayoutId id="2147484003" r:id="rId10"/>
    <p:sldLayoutId id="2147484004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Review%20of%20the%20Consumer%20Price%20Index,%202012%20(Base%20Period%20June%202012=100)_website%20copy.docx" TargetMode="External"/><Relationship Id="rId2" Type="http://schemas.openxmlformats.org/officeDocument/2006/relationships/hyperlink" Target="A%20guide%20to%20the%20Consumer%20Price%20Index_Maldives2012_Final%20draft.doc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tatisticsmaldives.gov.mv/nbs/wp-content/uploads/2019/10/GuideToCPI_Maldives2019-Publication.pdf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stats.gov.m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2057400"/>
            <a:ext cx="4876800" cy="897698"/>
          </a:xfrm>
        </p:spPr>
        <p:txBody>
          <a:bodyPr>
            <a:noAutofit/>
          </a:bodyPr>
          <a:lstStyle/>
          <a:p>
            <a:r>
              <a:rPr lang="en-US" sz="4400" cap="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October 2021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8803" y="5450532"/>
            <a:ext cx="7543800" cy="95026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Released on 29</a:t>
            </a:r>
            <a:r>
              <a:rPr lang="en-US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November 2021</a:t>
            </a:r>
          </a:p>
        </p:txBody>
      </p:sp>
      <p:sp>
        <p:nvSpPr>
          <p:cNvPr id="4" name="Rectangle 3"/>
          <p:cNvSpPr/>
          <p:nvPr/>
        </p:nvSpPr>
        <p:spPr>
          <a:xfrm>
            <a:off x="1138803" y="990600"/>
            <a:ext cx="6934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4400" cap="all" dirty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Consumer Price Index</a:t>
            </a:r>
          </a:p>
        </p:txBody>
      </p:sp>
      <p:sp>
        <p:nvSpPr>
          <p:cNvPr id="5" name="Rectangle 4"/>
          <p:cNvSpPr/>
          <p:nvPr/>
        </p:nvSpPr>
        <p:spPr>
          <a:xfrm>
            <a:off x="841472" y="5791200"/>
            <a:ext cx="75109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2400" cap="all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Maldives Bureau of Statistics, Maldives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685800"/>
            <a:ext cx="7989752" cy="627803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Documents available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guide to the Consumer Price Index, Maldives 2012</a:t>
            </a:r>
          </a:p>
          <a:p>
            <a:pPr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GUIDE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9B2D1F"/>
              </a:buClr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Index reference period is October 2019 = 100, weight reference period and Base period = December 2019</a:t>
            </a:r>
          </a:p>
          <a:p>
            <a:pPr marL="0" lvl="0" indent="0">
              <a:buClr>
                <a:srgbClr val="9B2D1F"/>
              </a:buClr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REVIEW</a:t>
            </a:r>
            <a:endParaRPr lang="en-US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http://statisticsmaldives.gov.mv/nbs/wp-content/uploads/2019/10/GuideToCPI_Maldives2019-Publication.pdf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MORE INFORMATION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Website:  </a:t>
            </a:r>
            <a:r>
              <a:rPr lang="en-US" sz="24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www.statisticsmaldives.gov.mv</a:t>
            </a:r>
            <a:endParaRPr lang="en-US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Accounts and Economic Statistics Section of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 Maldives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Bureau of Statistics can assist in understanding better the methodology of CPI and inflation.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Phone: 3008432/3008433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Email: 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info@stats.gov.mv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60" y="533400"/>
            <a:ext cx="8077200" cy="594361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Inflation rate for October 2021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077201" cy="402336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Monthly percentage change between September 2021 and October 2021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Monthly inflation: +0.08%</a:t>
            </a:r>
          </a:p>
          <a:p>
            <a:pPr lvl="2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Monthly inflation excluding fish: +0.02%</a:t>
            </a:r>
          </a:p>
          <a:p>
            <a:pPr marL="365760" lvl="1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from the corresponding month of the previous year (i.e. September 2021 to October 2021)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Annual inflation (month on month): +0.14%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235" y="609600"/>
            <a:ext cx="8153400" cy="6858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 of the CPI movements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686800" cy="5029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CPI groups below are ordered in terms of their absolute significance to the change in All groups index points for the month.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significant price increase in this month were for; </a:t>
            </a: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/>
              <a:t>Fruit (+3.17%), </a:t>
            </a:r>
          </a:p>
          <a:p>
            <a:r>
              <a:rPr lang="en-US" sz="2400" dirty="0"/>
              <a:t>Fish (+1.44%), </a:t>
            </a:r>
          </a:p>
          <a:p>
            <a:r>
              <a:rPr lang="en-US" sz="2400" dirty="0"/>
              <a:t>Fuels and lubricants for personal transport equipment (+2.94%) and</a:t>
            </a:r>
          </a:p>
          <a:p>
            <a:r>
              <a:rPr lang="en-US" sz="2400" dirty="0"/>
              <a:t>Security equipment and materials for the maintenance and repair of the dwelling (+0.76%).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707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718" y="762000"/>
            <a:ext cx="8153400" cy="6096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 of the CPI movements</a:t>
            </a:r>
          </a:p>
        </p:txBody>
      </p:sp>
      <p:sp>
        <p:nvSpPr>
          <p:cNvPr id="8" name="Rectangle 7"/>
          <p:cNvSpPr/>
          <p:nvPr/>
        </p:nvSpPr>
        <p:spPr>
          <a:xfrm>
            <a:off x="440018" y="2362200"/>
            <a:ext cx="8153400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most significant price decrease in this month were for;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6000" indent="-306000" defTabSz="45720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000" dirty="0">
                <a:solidFill>
                  <a:schemeClr val="tx2"/>
                </a:solidFill>
              </a:rPr>
              <a:t>Mobile communication services (-2.87%)  and </a:t>
            </a:r>
          </a:p>
          <a:p>
            <a:pPr marL="306000" indent="-306000" defTabSz="45720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000" dirty="0">
                <a:solidFill>
                  <a:schemeClr val="tx2"/>
                </a:solidFill>
              </a:rPr>
              <a:t>Milk, other dairy products and eggs (-0.29%).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14400" y="152400"/>
            <a:ext cx="7467600" cy="83820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Monthly Inflation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(September 2021 to October 2021)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E4C34BB-DDEF-4983-AF91-8798ABA3C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003453"/>
            <a:ext cx="345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2400" y="416551"/>
            <a:ext cx="9626600" cy="695966"/>
          </a:xfrm>
        </p:spPr>
        <p:txBody>
          <a:bodyPr vert="horz" anchor="ctr">
            <a:normAutofit fontScale="90000"/>
          </a:bodyPr>
          <a:lstStyle/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Month on Month Inflation  (October 2020 to October 2021)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3878D06-0E3B-45C2-A0C4-379B9ACB0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112517"/>
            <a:ext cx="5105400" cy="5684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0" y="838200"/>
            <a:ext cx="7989752" cy="1083329"/>
          </a:xfrm>
        </p:spPr>
        <p:txBody>
          <a:bodyPr>
            <a:normAutofit fontScale="90000"/>
          </a:bodyPr>
          <a:lstStyle/>
          <a:p>
            <a:b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Percentage change and change in index points used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5647"/>
            <a:ext cx="7989752" cy="3630795"/>
          </a:xfrm>
        </p:spPr>
        <p:txBody>
          <a:bodyPr>
            <a:normAutofit/>
          </a:bodyPr>
          <a:lstStyle/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Movements in CPI from one period to the other period are expressed in index points as well as  percentage changes. </a:t>
            </a:r>
          </a:p>
          <a:p>
            <a:pPr lvl="1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on points contribution and points contribution change (or points change) is of immense value when analyzing sources of price change</a:t>
            </a:r>
          </a:p>
          <a:p>
            <a:pPr lvl="1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19200" y="533400"/>
            <a:ext cx="5715000" cy="685800"/>
          </a:xfrm>
        </p:spPr>
        <p:txBody>
          <a:bodyPr>
            <a:noAutofit/>
          </a:bodyPr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Contribution to monthly change </a:t>
            </a:r>
            <a:b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(September 2021 to October 2021)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D177E77-A255-4668-B8C9-A18B108FC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219200"/>
            <a:ext cx="5029200" cy="550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7543800" cy="594361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Up-coming CPI releases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81200"/>
            <a:ext cx="8305801" cy="1967325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Monthly CPI is targeted to be released on the last Monday of the month at 10.00 am local time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release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November CPI : 27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December 2021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5291</TotalTime>
  <Words>405</Words>
  <Application>Microsoft Office PowerPoint</Application>
  <PresentationFormat>On-screen Show (4:3)</PresentationFormat>
  <Paragraphs>53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Calibri</vt:lpstr>
      <vt:lpstr>Gill Sans MT</vt:lpstr>
      <vt:lpstr>Times New Roman</vt:lpstr>
      <vt:lpstr>Wingdings</vt:lpstr>
      <vt:lpstr>Wingdings 2</vt:lpstr>
      <vt:lpstr>Dividend</vt:lpstr>
      <vt:lpstr>October 2021</vt:lpstr>
      <vt:lpstr>Inflation rate for October 2021</vt:lpstr>
      <vt:lpstr>Overview of the CPI movements</vt:lpstr>
      <vt:lpstr>Overview of the CPI movements</vt:lpstr>
      <vt:lpstr>Monthly Inflation (September 2021 to October 2021)</vt:lpstr>
      <vt:lpstr>Month on Month Inflation  (October 2020 to October 2021)2021)</vt:lpstr>
      <vt:lpstr> Percentage change and change in index points used  </vt:lpstr>
      <vt:lpstr>Contribution to monthly change  (September 2021 to October 2021)</vt:lpstr>
      <vt:lpstr>Up-coming CPI releases</vt:lpstr>
      <vt:lpstr>Documents available</vt:lpstr>
      <vt:lpstr>FOR MORE INFORMATION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Consumer Price Index</dc:title>
  <dc:creator>niyaf</dc:creator>
  <cp:lastModifiedBy>Firu</cp:lastModifiedBy>
  <cp:revision>693</cp:revision>
  <cp:lastPrinted>2016-01-25T05:42:01Z</cp:lastPrinted>
  <dcterms:created xsi:type="dcterms:W3CDTF">2012-11-01T07:02:00Z</dcterms:created>
  <dcterms:modified xsi:type="dcterms:W3CDTF">2021-11-28T04:27:06Z</dcterms:modified>
</cp:coreProperties>
</file>