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3" r:id="rId1"/>
  </p:sldMasterIdLst>
  <p:notesMasterIdLst>
    <p:notesMasterId r:id="rId13"/>
  </p:notesMasterIdLst>
  <p:handoutMasterIdLst>
    <p:handoutMasterId r:id="rId14"/>
  </p:handoutMasterIdLst>
  <p:sldIdLst>
    <p:sldId id="283" r:id="rId2"/>
    <p:sldId id="265" r:id="rId3"/>
    <p:sldId id="290" r:id="rId4"/>
    <p:sldId id="296" r:id="rId5"/>
    <p:sldId id="267" r:id="rId6"/>
    <p:sldId id="266" r:id="rId7"/>
    <p:sldId id="288" r:id="rId8"/>
    <p:sldId id="291" r:id="rId9"/>
    <p:sldId id="286" r:id="rId10"/>
    <p:sldId id="284" r:id="rId11"/>
    <p:sldId id="285" r:id="rId1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33" autoAdjust="0"/>
    <p:restoredTop sz="92123" autoAdjust="0"/>
  </p:normalViewPr>
  <p:slideViewPr>
    <p:cSldViewPr>
      <p:cViewPr varScale="1">
        <p:scale>
          <a:sx n="107" d="100"/>
          <a:sy n="107" d="100"/>
        </p:scale>
        <p:origin x="151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/>
          <a:lstStyle>
            <a:lvl1pPr algn="r">
              <a:defRPr sz="1200"/>
            </a:lvl1pPr>
          </a:lstStyle>
          <a:p>
            <a:fld id="{B78EE0B1-C5E6-4F18-9DC0-454E9CC9CDD4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 anchor="b"/>
          <a:lstStyle>
            <a:lvl1pPr algn="r">
              <a:defRPr sz="1200"/>
            </a:lvl1pPr>
          </a:lstStyle>
          <a:p>
            <a:fld id="{C5DED275-8EA2-4652-AB7D-B9D93BF23B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18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6" y="3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608F37DC-6A46-4BAE-95E8-6E9AB2884D03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40" y="4560890"/>
            <a:ext cx="5851525" cy="4319587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20190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6" y="9120190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6742C385-258A-4A9D-9A39-56F0089C92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00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7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7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10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06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794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20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03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04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27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978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072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8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68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029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04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045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Review%20of%20the%20Consumer%20Price%20Index,%202012%20(Base%20Period%20June%202012=100)_website%20copy.docx" TargetMode="External"/><Relationship Id="rId2" Type="http://schemas.openxmlformats.org/officeDocument/2006/relationships/hyperlink" Target="A%20guide%20to%20the%20Consumer%20Price%20Index_Maldives2012_Final%20draft.doc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tatisticsmaldives.gov.mv/nbs/wp-content/uploads/2019/10/GuideToCPI_Maldives2019-Publication.pdf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stats.gov.m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0938" y="1964398"/>
            <a:ext cx="4572000" cy="897698"/>
          </a:xfrm>
        </p:spPr>
        <p:txBody>
          <a:bodyPr>
            <a:noAutofit/>
          </a:bodyPr>
          <a:lstStyle/>
          <a:p>
            <a:r>
              <a:rPr lang="en-US" sz="4400" cap="al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February </a:t>
            </a:r>
            <a:r>
              <a:rPr lang="en-US" sz="4400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8803" y="5450532"/>
            <a:ext cx="7543800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Released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29</a:t>
            </a:r>
            <a:r>
              <a:rPr lang="en-US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march 2021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29838" y="1257649"/>
            <a:ext cx="6934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4400" cap="all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Consumer Price Index</a:t>
            </a:r>
          </a:p>
        </p:txBody>
      </p:sp>
      <p:sp>
        <p:nvSpPr>
          <p:cNvPr id="5" name="Rectangle 4"/>
          <p:cNvSpPr/>
          <p:nvPr/>
        </p:nvSpPr>
        <p:spPr>
          <a:xfrm>
            <a:off x="841472" y="5791200"/>
            <a:ext cx="75109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cap="all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National Bureau of Statistics, Maldives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685800"/>
            <a:ext cx="7989752" cy="62780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Documents available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guide to the Consumer Price Index, Maldives 2012</a:t>
            </a:r>
          </a:p>
          <a:p>
            <a:pPr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GUIDE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B2D1F"/>
              </a:buClr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Index reference period is September 2019 = 100, weight reference period and Base period =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December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</a:p>
          <a:p>
            <a:pPr marL="0" lvl="0" indent="0">
              <a:buClr>
                <a:srgbClr val="9B2D1F"/>
              </a:buCl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REVIEW</a:t>
            </a:r>
            <a:endParaRPr lang="en-US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http://statisticsmaldives.gov.mv/nbs/wp-content/uploads/2019/10/GuideToCPI_Maldives2019-Publication.pdf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MORE INFORMATION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Website:  </a:t>
            </a:r>
            <a:r>
              <a:rPr lang="en-US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www.statisticsmaldives.gov.mv</a:t>
            </a:r>
            <a:endParaRPr lang="en-US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Accounts and Economic Statistics Section of the National Bureau of Statistics can assist in understanding better the methodology of CPI and inflation.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Phone: 3008432/3008433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Email: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info@stats.gov.mv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60" y="533400"/>
            <a:ext cx="8077200" cy="594361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Inflation rate for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February 2021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077201" cy="402336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percentage change between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January 2021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February 2021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inflation: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-0.05%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Monthly inflation excluding fish: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-0.02%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from the corresponding month of the previous year (i.e.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January 2021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February 2021)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inflation (month on month):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-0.95%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718" y="762000"/>
            <a:ext cx="8153400" cy="6096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the CPI movements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718" y="1775012"/>
            <a:ext cx="8686800" cy="510540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CPI groups below are ordered in terms of their absolute significance to the change in All groups index points for the month.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significant price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decrease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month were for;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Mobile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services (-4.62%), </a:t>
            </a:r>
            <a:endParaRPr lang="en-US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Major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household appliances, whether electric or not (-3.56%), </a:t>
            </a:r>
            <a:endParaRPr lang="en-US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Fish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(-0.78%), Actual rentals paid by tenants (-0.10%), </a:t>
            </a:r>
            <a:endParaRPr lang="en-US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and materials for the maintenance and repair of the dwelling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(-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0.74%), </a:t>
            </a:r>
            <a:endParaRPr lang="en-US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and communication services (-0.53%) and </a:t>
            </a:r>
            <a:endParaRPr lang="en-US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Meat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(-0.49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%).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35" y="609600"/>
            <a:ext cx="8153400" cy="6858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the CPI movements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48640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significant price </a:t>
            </a:r>
            <a:r>
              <a:rPr lang="en-US" sz="7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</a:t>
            </a:r>
            <a:r>
              <a:rPr lang="en-US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month were for; </a:t>
            </a:r>
            <a:endParaRPr lang="en-US" sz="7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Fruits </a:t>
            </a: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(+4.06%),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Milk, other dairy products and eggs (+1.04%),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Photographic services (+5.64%),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Vegetables (+1.15%),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Fuels and lubricants for personal transport equipment (+3.49%),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Garments (+0.68%),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Bread and cereals (+0.29%), 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Other food products  (+0.74%) and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Tobacco (+0.27</a:t>
            </a:r>
            <a:r>
              <a:rPr lang="en-US" sz="6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%).</a:t>
            </a:r>
            <a:endParaRPr lang="en-US" sz="6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70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228600"/>
            <a:ext cx="8382000" cy="8382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Monthly Inflation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(January 2021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February 2021)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093694"/>
            <a:ext cx="3581400" cy="5708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838200"/>
            <a:ext cx="8534400" cy="381000"/>
          </a:xfrm>
        </p:spPr>
        <p:txBody>
          <a:bodyPr vert="horz" anchor="ctr">
            <a:normAutofit fontScale="90000"/>
          </a:bodyPr>
          <a:lstStyle/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 on Month Inflation 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(February 2020 to February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143000"/>
            <a:ext cx="5777633" cy="556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1066800"/>
            <a:ext cx="7989752" cy="1083329"/>
          </a:xfrm>
        </p:spPr>
        <p:txBody>
          <a:bodyPr>
            <a:normAutofit fontScale="90000"/>
          </a:bodyPr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Percentage change and change in index points used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5647"/>
            <a:ext cx="7989752" cy="3630795"/>
          </a:xfrm>
        </p:spPr>
        <p:txBody>
          <a:bodyPr>
            <a:normAutofit/>
          </a:bodyPr>
          <a:lstStyle/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Movements in CPI from one period to the other period are expressed in index points as well as  percentage changes. </a:t>
            </a:r>
          </a:p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on points contribution and points contribution change (or points change) is of immense value when analyzing sources of price change</a:t>
            </a:r>
          </a:p>
          <a:p>
            <a:pPr lvl="1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19200" y="533400"/>
            <a:ext cx="5715000" cy="685800"/>
          </a:xfrm>
        </p:spPr>
        <p:txBody>
          <a:bodyPr>
            <a:noAutofit/>
          </a:bodyPr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Contribution to monthly change </a:t>
            </a:r>
            <a:b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(January 2021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February 2021)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47800"/>
            <a:ext cx="6629400" cy="4980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7543800" cy="594361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Up-coming CPI releases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81200"/>
            <a:ext cx="7543801" cy="1967325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CPI is targeted to be released on the last Monday of the month at 10.00 am local time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release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March CPI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April 2021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5209</TotalTime>
  <Words>415</Words>
  <Application>Microsoft Office PowerPoint</Application>
  <PresentationFormat>On-screen Show (4:3)</PresentationFormat>
  <Paragraphs>61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Gill Sans MT</vt:lpstr>
      <vt:lpstr>Times New Roman</vt:lpstr>
      <vt:lpstr>Wingdings</vt:lpstr>
      <vt:lpstr>Wingdings 2</vt:lpstr>
      <vt:lpstr>Dividend</vt:lpstr>
      <vt:lpstr>February 2021</vt:lpstr>
      <vt:lpstr>Inflation rate for February 2021</vt:lpstr>
      <vt:lpstr>Overview of the CPI movements</vt:lpstr>
      <vt:lpstr>Overview of the CPI movements</vt:lpstr>
      <vt:lpstr>Monthly Inflation (January 2021 to February 2021)</vt:lpstr>
      <vt:lpstr>Month on Month Inflation  (February 2020 to February 2021)</vt:lpstr>
      <vt:lpstr> Percentage change and change in index points used  </vt:lpstr>
      <vt:lpstr>Contribution to monthly change  (January 2021 to February 2021)</vt:lpstr>
      <vt:lpstr>Up-coming CPI releases</vt:lpstr>
      <vt:lpstr>Documents available</vt:lpstr>
      <vt:lpstr>FOR MORE INFORMATION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Consumer Price Index</dc:title>
  <dc:creator>niyaf</dc:creator>
  <cp:lastModifiedBy>Firsha Ahmed</cp:lastModifiedBy>
  <cp:revision>682</cp:revision>
  <cp:lastPrinted>2016-01-25T05:42:01Z</cp:lastPrinted>
  <dcterms:created xsi:type="dcterms:W3CDTF">2012-11-01T07:02:00Z</dcterms:created>
  <dcterms:modified xsi:type="dcterms:W3CDTF">2021-03-29T07:26:30Z</dcterms:modified>
</cp:coreProperties>
</file>