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83" r:id="rId2"/>
    <p:sldId id="265" r:id="rId3"/>
    <p:sldId id="290" r:id="rId4"/>
    <p:sldId id="295" r:id="rId5"/>
    <p:sldId id="267" r:id="rId6"/>
    <p:sldId id="266" r:id="rId7"/>
    <p:sldId id="288" r:id="rId8"/>
    <p:sldId id="291" r:id="rId9"/>
    <p:sldId id="286" r:id="rId10"/>
    <p:sldId id="284" r:id="rId11"/>
    <p:sldId id="285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2635" autoAdjust="0"/>
  </p:normalViewPr>
  <p:slideViewPr>
    <p:cSldViewPr>
      <p:cViewPr varScale="1">
        <p:scale>
          <a:sx n="72" d="100"/>
          <a:sy n="72" d="100"/>
        </p:scale>
        <p:origin x="153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r">
              <a:defRPr sz="1200"/>
            </a:lvl1pPr>
          </a:lstStyle>
          <a:p>
            <a:fld id="{B78EE0B1-C5E6-4F18-9DC0-454E9CC9CDD4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r">
              <a:defRPr sz="1200"/>
            </a:lvl1pPr>
          </a:lstStyle>
          <a:p>
            <a:fld id="{C5DED275-8EA2-4652-AB7D-B9D93BF23B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18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6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608F37DC-6A46-4BAE-95E8-6E9AB2884D03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40" y="4560890"/>
            <a:ext cx="5851525" cy="4319587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6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6742C385-258A-4A9D-9A39-56F0089C92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0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Review%20of%20the%20Consumer%20Price%20Index,%202012%20(Base%20Period%20June%202012=100)_website%20copy.docx" TargetMode="External"/><Relationship Id="rId2" Type="http://schemas.openxmlformats.org/officeDocument/2006/relationships/hyperlink" Target="A%20guide%20to%20the%20Consumer%20Price%20Index_Maldives2012_Final%20draft.doc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planning.gov.m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2518320"/>
            <a:ext cx="6477000" cy="1981200"/>
          </a:xfrm>
        </p:spPr>
        <p:txBody>
          <a:bodyPr/>
          <a:lstStyle/>
          <a:p>
            <a:r>
              <a:rPr lang="en-US" dirty="0" smtClean="0"/>
              <a:t>JANUARY </a:t>
            </a:r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Released on 27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smtClean="0"/>
              <a:t>Feb </a:t>
            </a:r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62200" y="3124200"/>
            <a:ext cx="59007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400" cap="all" dirty="0" smtClean="0">
                <a:solidFill>
                  <a:srgbClr val="EBDDC3"/>
                </a:solidFill>
                <a:ea typeface="+mj-ea"/>
                <a:cs typeface="+mj-cs"/>
              </a:rPr>
              <a:t>Consumer Price Index</a:t>
            </a:r>
            <a:endParaRPr lang="en-US" sz="4400" cap="all" dirty="0">
              <a:solidFill>
                <a:srgbClr val="EBDDC3"/>
              </a:solidFill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400" y="246185"/>
            <a:ext cx="61695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3000" cap="all" dirty="0" smtClean="0">
                <a:solidFill>
                  <a:srgbClr val="EBDDC3"/>
                </a:solidFill>
                <a:ea typeface="+mj-ea"/>
                <a:cs typeface="+mj-cs"/>
              </a:rPr>
              <a:t>National Bureau of Statistics, Maldives</a:t>
            </a:r>
            <a:endParaRPr lang="en-US" sz="3000" cap="all" dirty="0">
              <a:solidFill>
                <a:srgbClr val="EBDDC3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Documents available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A guide to the Consumer Price Index, Maldives 2012</a:t>
            </a:r>
          </a:p>
          <a:p>
            <a:pPr>
              <a:buNone/>
            </a:pPr>
            <a:r>
              <a:rPr lang="en-US" sz="2700" dirty="0" smtClean="0">
                <a:hlinkClick r:id="rId2" action="ppaction://hlinkfile"/>
              </a:rPr>
              <a:t>GUIDE</a:t>
            </a:r>
            <a:endParaRPr lang="en-US" sz="2700" dirty="0" smtClean="0"/>
          </a:p>
          <a:p>
            <a:r>
              <a:rPr lang="en-US" sz="2700" dirty="0" smtClean="0"/>
              <a:t>Review of the Consumer Price Index, 2012 (Base Period June 2012=100)</a:t>
            </a:r>
          </a:p>
          <a:p>
            <a:pPr>
              <a:buNone/>
            </a:pPr>
            <a:r>
              <a:rPr lang="en-US" sz="2700" dirty="0" smtClean="0">
                <a:hlinkClick r:id="rId3" action="ppaction://hlinkfile"/>
              </a:rPr>
              <a:t>REVIEW</a:t>
            </a:r>
            <a:endParaRPr lang="en-US" sz="2700" dirty="0" smtClean="0"/>
          </a:p>
          <a:p>
            <a:pPr>
              <a:buNone/>
            </a:pPr>
            <a:endParaRPr lang="en-US" sz="2700" dirty="0" smtClean="0"/>
          </a:p>
          <a:p>
            <a:pPr>
              <a:buNone/>
            </a:pPr>
            <a:r>
              <a:rPr lang="en-US" sz="2700" dirty="0" smtClean="0"/>
              <a:t>			</a:t>
            </a:r>
            <a:r>
              <a:rPr lang="en-US" sz="2800" u="sng" dirty="0" smtClean="0">
                <a:solidFill>
                  <a:srgbClr val="FFC000"/>
                </a:solidFill>
              </a:rPr>
              <a:t>www.statisticsmaldives.gov.mv</a:t>
            </a:r>
            <a:r>
              <a:rPr lang="en-US" sz="2800" u="sng" dirty="0">
                <a:solidFill>
                  <a:srgbClr val="FFC000"/>
                </a:solidFill>
              </a:rPr>
              <a:t>/</a:t>
            </a:r>
            <a:endParaRPr lang="en-US" sz="2800" dirty="0">
              <a:solidFill>
                <a:srgbClr val="FFC000"/>
              </a:solidFill>
            </a:endParaRPr>
          </a:p>
          <a:p>
            <a:endParaRPr lang="en-US" sz="2700" dirty="0" smtClean="0"/>
          </a:p>
          <a:p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MORE INFORMATION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Internet  </a:t>
            </a:r>
            <a:r>
              <a:rPr lang="en-US" u="sng" dirty="0" smtClean="0">
                <a:solidFill>
                  <a:srgbClr val="FFC000"/>
                </a:solidFill>
              </a:rPr>
              <a:t>www.statisticsmaldives.gov.mv</a:t>
            </a:r>
            <a:endParaRPr lang="en-US" dirty="0">
              <a:solidFill>
                <a:srgbClr val="FFC000"/>
              </a:solidFill>
            </a:endParaRPr>
          </a:p>
          <a:p>
            <a:r>
              <a:rPr lang="en-US" dirty="0" smtClean="0"/>
              <a:t> National Accounts and Economic Statistics Section of the National Bureau of Statistics can assist in understanding better the methodology of CPI and inflation.</a:t>
            </a:r>
          </a:p>
          <a:p>
            <a:r>
              <a:rPr lang="en-US" dirty="0" smtClean="0"/>
              <a:t> Phone: 3008 </a:t>
            </a:r>
            <a:r>
              <a:rPr lang="en-US" dirty="0" smtClean="0"/>
              <a:t>433</a:t>
            </a:r>
            <a:endParaRPr lang="en-US" dirty="0" smtClean="0"/>
          </a:p>
          <a:p>
            <a:r>
              <a:rPr lang="en-US" dirty="0" smtClean="0"/>
              <a:t> Email: </a:t>
            </a:r>
            <a:r>
              <a:rPr lang="en-US" u="sng" dirty="0" smtClean="0">
                <a:hlinkClick r:id="rId2"/>
              </a:rPr>
              <a:t>info@stats.gov.mv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Inflation rate for </a:t>
            </a:r>
            <a:r>
              <a:rPr lang="en-US" dirty="0" smtClean="0"/>
              <a:t>January 2017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Monthly percentage change between Dec 2016 and Jan 2017</a:t>
            </a:r>
          </a:p>
          <a:p>
            <a:pPr lvl="1"/>
            <a:r>
              <a:rPr lang="en-US" dirty="0" smtClean="0"/>
              <a:t>Monthly inflation: +0.48%</a:t>
            </a:r>
          </a:p>
          <a:p>
            <a:pPr lvl="2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Monthly inflation excluding fish: +0.41%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lvl="1" indent="0">
              <a:buNone/>
            </a:pPr>
            <a:endParaRPr lang="en-US" dirty="0" smtClean="0"/>
          </a:p>
          <a:p>
            <a:r>
              <a:rPr lang="en-US" dirty="0" smtClean="0"/>
              <a:t>Change from the corresponding month of the previous year (i.e. </a:t>
            </a:r>
            <a:r>
              <a:rPr lang="en-US" dirty="0" smtClean="0"/>
              <a:t>Jan 2016 </a:t>
            </a:r>
            <a:r>
              <a:rPr lang="en-US" dirty="0" smtClean="0"/>
              <a:t>to </a:t>
            </a:r>
            <a:r>
              <a:rPr lang="en-US" dirty="0" smtClean="0"/>
              <a:t>Jan 2017)</a:t>
            </a:r>
            <a:endParaRPr lang="en-US" dirty="0" smtClean="0"/>
          </a:p>
          <a:p>
            <a:pPr lvl="1"/>
            <a:r>
              <a:rPr lang="en-US" dirty="0" smtClean="0"/>
              <a:t>Annual inflation (month on month): +2.91%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CPI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868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CPI groups below are ordered in terms of their absolute significance to the change in All groups index points for the month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most significant price rise recorded in this month were from; </a:t>
            </a:r>
            <a:r>
              <a:rPr lang="en-US" sz="3200" dirty="0"/>
              <a:t>  </a:t>
            </a:r>
          </a:p>
          <a:p>
            <a:pPr lvl="1"/>
            <a:r>
              <a:rPr lang="en-US" sz="3200" dirty="0"/>
              <a:t> </a:t>
            </a:r>
            <a:r>
              <a:rPr lang="en-US" sz="3200" dirty="0" smtClean="0"/>
              <a:t>Secondary </a:t>
            </a:r>
            <a:r>
              <a:rPr lang="en-US" sz="3200" dirty="0"/>
              <a:t>e</a:t>
            </a:r>
            <a:r>
              <a:rPr lang="en-US" sz="3200" dirty="0" smtClean="0"/>
              <a:t>ducation (+6.25%)</a:t>
            </a:r>
            <a:endParaRPr lang="en-US" sz="3200" dirty="0"/>
          </a:p>
          <a:p>
            <a:pPr lvl="1"/>
            <a:r>
              <a:rPr lang="en-US" sz="3200" dirty="0"/>
              <a:t> </a:t>
            </a:r>
            <a:r>
              <a:rPr lang="en-US" sz="3200" dirty="0" smtClean="0"/>
              <a:t>Electricity (+2.81%)</a:t>
            </a:r>
            <a:endParaRPr lang="en-US" sz="3200" dirty="0"/>
          </a:p>
          <a:p>
            <a:pPr lvl="1"/>
            <a:r>
              <a:rPr lang="en-US" sz="3200" dirty="0"/>
              <a:t> </a:t>
            </a:r>
            <a:r>
              <a:rPr lang="en-US" sz="3200" dirty="0" smtClean="0"/>
              <a:t>Fish (+1.27%)</a:t>
            </a:r>
            <a:endParaRPr lang="en-US" sz="3200" dirty="0"/>
          </a:p>
          <a:p>
            <a:pPr lvl="1"/>
            <a:r>
              <a:rPr lang="en-US" sz="3200" dirty="0"/>
              <a:t> </a:t>
            </a:r>
            <a:r>
              <a:rPr lang="en-US" sz="3200" dirty="0" smtClean="0"/>
              <a:t>Vegetables (+5.63%)</a:t>
            </a:r>
          </a:p>
          <a:p>
            <a:pPr lvl="1"/>
            <a:r>
              <a:rPr lang="en-US" sz="3200" dirty="0"/>
              <a:t> </a:t>
            </a:r>
            <a:r>
              <a:rPr lang="en-US" sz="3200" dirty="0" smtClean="0"/>
              <a:t>Fruit (+3.77%)</a:t>
            </a:r>
          </a:p>
          <a:p>
            <a:pPr lvl="1"/>
            <a:r>
              <a:rPr lang="en-US" sz="3200" dirty="0" smtClean="0"/>
              <a:t>Fuels and </a:t>
            </a:r>
            <a:r>
              <a:rPr lang="en-US" sz="3200" dirty="0"/>
              <a:t>lubricants </a:t>
            </a:r>
            <a:r>
              <a:rPr lang="en-US" sz="3200" dirty="0" smtClean="0"/>
              <a:t>(+5.64%)</a:t>
            </a:r>
            <a:endParaRPr lang="en-US" sz="2800" dirty="0" smtClean="0"/>
          </a:p>
          <a:p>
            <a:pPr lvl="1"/>
            <a:endParaRPr lang="en-US" sz="2800" dirty="0" smtClean="0"/>
          </a:p>
          <a:p>
            <a:pPr lvl="1"/>
            <a:endParaRPr lang="en-US" dirty="0"/>
          </a:p>
          <a:p>
            <a:pPr marL="365760" lvl="1" indent="0">
              <a:buNone/>
            </a:pPr>
            <a:endParaRPr lang="en-US" sz="3200" dirty="0"/>
          </a:p>
          <a:p>
            <a:endParaRPr lang="en-US" sz="3200" dirty="0" smtClean="0"/>
          </a:p>
          <a:p>
            <a:endParaRPr lang="en-AU" sz="3200" dirty="0"/>
          </a:p>
          <a:p>
            <a:pPr lvl="1"/>
            <a:endParaRPr lang="en-AU" dirty="0" smtClean="0"/>
          </a:p>
          <a:p>
            <a:endParaRPr lang="en-AU" sz="3200" dirty="0"/>
          </a:p>
          <a:p>
            <a:pPr lvl="1"/>
            <a:endParaRPr lang="en-AU" dirty="0" smtClean="0"/>
          </a:p>
          <a:p>
            <a:pPr lvl="1"/>
            <a:endParaRPr lang="en-AU" dirty="0"/>
          </a:p>
          <a:p>
            <a:pPr marL="365760" lvl="1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CPI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752600"/>
            <a:ext cx="8153400" cy="4648200"/>
          </a:xfrm>
        </p:spPr>
        <p:txBody>
          <a:bodyPr>
            <a:normAutofit/>
          </a:bodyPr>
          <a:lstStyle/>
          <a:p>
            <a:r>
              <a:rPr lang="en-US" dirty="0"/>
              <a:t>The most significant price fall in this month were for; </a:t>
            </a:r>
            <a:endParaRPr lang="en-US" sz="3200" dirty="0"/>
          </a:p>
          <a:p>
            <a:pPr lvl="1"/>
            <a:r>
              <a:rPr lang="en-US" sz="3200" dirty="0"/>
              <a:t>  </a:t>
            </a:r>
            <a:r>
              <a:rPr lang="en-US" sz="3200" dirty="0" smtClean="0"/>
              <a:t>Food products </a:t>
            </a:r>
            <a:r>
              <a:rPr lang="en-US" sz="3200" dirty="0" err="1" smtClean="0"/>
              <a:t>n.e.c</a:t>
            </a:r>
            <a:r>
              <a:rPr lang="en-US" sz="3200" dirty="0" smtClean="0"/>
              <a:t> (-1.37%),</a:t>
            </a:r>
            <a:endParaRPr lang="en-US" sz="3200" dirty="0"/>
          </a:p>
          <a:p>
            <a:pPr lvl="1"/>
            <a:r>
              <a:rPr lang="en-US" sz="3200" dirty="0"/>
              <a:t> </a:t>
            </a:r>
            <a:r>
              <a:rPr lang="en-AU" sz="3200" dirty="0"/>
              <a:t>Pharmaceutical </a:t>
            </a:r>
            <a:r>
              <a:rPr lang="en-AU" sz="3200" dirty="0" smtClean="0"/>
              <a:t>products </a:t>
            </a:r>
            <a:r>
              <a:rPr lang="en-US" sz="3200" dirty="0" smtClean="0"/>
              <a:t>(-1.01%), </a:t>
            </a:r>
            <a:endParaRPr lang="en-US" sz="3200" dirty="0"/>
          </a:p>
          <a:p>
            <a:pPr lvl="1"/>
            <a:r>
              <a:rPr lang="en-US" sz="3200" dirty="0" smtClean="0"/>
              <a:t>Major household appliances whether or not electrical (-0.45%)</a:t>
            </a:r>
            <a:endParaRPr lang="en-US" sz="3200" dirty="0"/>
          </a:p>
          <a:p>
            <a:pPr lvl="1"/>
            <a:r>
              <a:rPr lang="en-US" sz="3200" dirty="0"/>
              <a:t>  </a:t>
            </a:r>
            <a:r>
              <a:rPr lang="en-US" sz="3200" dirty="0" smtClean="0"/>
              <a:t>Non-durable household goods (-0.49%)</a:t>
            </a:r>
          </a:p>
          <a:p>
            <a:pPr lvl="1"/>
            <a:r>
              <a:rPr lang="en-US" sz="3200" dirty="0"/>
              <a:t> </a:t>
            </a:r>
            <a:r>
              <a:rPr lang="en-US" sz="3200" dirty="0" smtClean="0"/>
              <a:t>Milk, cheese and egg (-0.10%)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150352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Monthly Inflation (</a:t>
            </a:r>
            <a:r>
              <a:rPr lang="en-US" sz="3200" dirty="0" smtClean="0"/>
              <a:t>Dec 2016 to Jan 2017)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041" y="1600200"/>
            <a:ext cx="445747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762000"/>
          </a:xfrm>
        </p:spPr>
        <p:txBody>
          <a:bodyPr>
            <a:noAutofit/>
          </a:bodyPr>
          <a:lstStyle/>
          <a:p>
            <a:pPr algn="ctr"/>
            <a:r>
              <a:rPr lang="en-US" sz="2900" dirty="0" smtClean="0"/>
              <a:t>Month on Month Inflation  (Jan 2016 to Jan 2017)</a:t>
            </a:r>
            <a:endParaRPr lang="en-US" sz="29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600200"/>
            <a:ext cx="5181600" cy="5048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dirty="0" smtClean="0"/>
              <a:t>Percentage change and change in index points used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sz="2800" dirty="0" smtClean="0"/>
              <a:t>Movements in CPI from one period to the other period are expressed in index points as well as  percentage changes. 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Information on points contribution and points contribution change (or points change) is of immense value when analyzing sources of price change</a:t>
            </a:r>
          </a:p>
          <a:p>
            <a:pPr lvl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Contribution to monthly change </a:t>
            </a:r>
            <a:br>
              <a:rPr lang="en-US" dirty="0" smtClean="0"/>
            </a:br>
            <a:r>
              <a:rPr lang="en-US" dirty="0" smtClean="0"/>
              <a:t>(Dec 2016 </a:t>
            </a:r>
            <a:r>
              <a:rPr lang="en-US" dirty="0"/>
              <a:t>to </a:t>
            </a:r>
            <a:r>
              <a:rPr lang="en-US" dirty="0" smtClean="0"/>
              <a:t>Jan 2017)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225" y="2057400"/>
            <a:ext cx="7284245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Up-coming CPI releases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Monthly CPI is targeted to be released on the last Monday of the month at 10.00 am local time</a:t>
            </a:r>
          </a:p>
          <a:p>
            <a:r>
              <a:rPr lang="en-US" dirty="0" smtClean="0"/>
              <a:t>Next release</a:t>
            </a:r>
          </a:p>
          <a:p>
            <a:pPr lvl="1"/>
            <a:r>
              <a:rPr lang="en-US" dirty="0" smtClean="0"/>
              <a:t>Feb </a:t>
            </a:r>
            <a:r>
              <a:rPr lang="en-US" dirty="0" smtClean="0"/>
              <a:t>CPI : 27 March 2017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3854</TotalTime>
  <Words>298</Words>
  <Application>Microsoft Office PowerPoint</Application>
  <PresentationFormat>On-screen Show (4:3)</PresentationFormat>
  <Paragraphs>60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Tw Cen MT</vt:lpstr>
      <vt:lpstr>Wingdings</vt:lpstr>
      <vt:lpstr>Wingdings 2</vt:lpstr>
      <vt:lpstr>Median</vt:lpstr>
      <vt:lpstr>JANUARY 2017</vt:lpstr>
      <vt:lpstr>Inflation rate for January 2017</vt:lpstr>
      <vt:lpstr>Overview of the CPI movements</vt:lpstr>
      <vt:lpstr>Overview of the CPI movements</vt:lpstr>
      <vt:lpstr>Monthly Inflation (Dec 2016 to Jan 2017)</vt:lpstr>
      <vt:lpstr>Month on Month Inflation  (Jan 2016 to Jan 2017)</vt:lpstr>
      <vt:lpstr> Percentage change and change in index points used  </vt:lpstr>
      <vt:lpstr>Contribution to monthly change  (Dec 2016 to Jan 2017)</vt:lpstr>
      <vt:lpstr>Up-coming CPI releases</vt:lpstr>
      <vt:lpstr>Documents available</vt:lpstr>
      <vt:lpstr>FOR MORE INFORMATION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Consumer Price Index</dc:title>
  <dc:creator>niyaf</dc:creator>
  <cp:lastModifiedBy>Azmeela Hassan Azeez</cp:lastModifiedBy>
  <cp:revision>452</cp:revision>
  <cp:lastPrinted>2016-01-25T05:42:01Z</cp:lastPrinted>
  <dcterms:created xsi:type="dcterms:W3CDTF">2012-11-01T07:02:00Z</dcterms:created>
  <dcterms:modified xsi:type="dcterms:W3CDTF">2017-02-27T08:13:04Z</dcterms:modified>
</cp:coreProperties>
</file>